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76" r:id="rId2"/>
    <p:sldId id="399" r:id="rId3"/>
    <p:sldId id="390" r:id="rId4"/>
    <p:sldId id="280" r:id="rId5"/>
    <p:sldId id="278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0"/>
    <p:restoredTop sz="95970"/>
  </p:normalViewPr>
  <p:slideViewPr>
    <p:cSldViewPr snapToGrid="0" showGuides="1">
      <p:cViewPr varScale="1">
        <p:scale>
          <a:sx n="112" d="100"/>
          <a:sy n="112" d="100"/>
        </p:scale>
        <p:origin x="48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2AB55F-571B-364B-2E74-5021495250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0F0531F-CCC7-595B-39CF-218D1DDE0A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51D89E-95ED-8D1A-AB3F-009D09D109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DBC053-8D6B-784C-9216-D1202C17AB8A}" type="datetimeFigureOut">
              <a:rPr lang="en-US" smtClean="0"/>
              <a:t>11/9/23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600EE9-C435-8F6E-7ACC-8A4F2655FF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9F1DBE-47B6-F885-EFDA-CB8D1424C1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94CF3-6FEF-7E4B-9C50-D3642738C6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2378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1F6AA-710E-1EBF-09C8-E3482F5DE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0535F34-25F9-CA4D-CAA5-EEB9F4CFB2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249823-037B-EA8F-CBC1-3099F88EAD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DBC053-8D6B-784C-9216-D1202C17AB8A}" type="datetimeFigureOut">
              <a:rPr lang="en-US" smtClean="0"/>
              <a:t>11/9/23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90A773-ED12-CFF5-776B-08D721FEA9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041154-714A-002A-D09A-4D9634A9E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94CF3-6FEF-7E4B-9C50-D3642738C6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6002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530E857-417C-30FA-43DF-044A29B6867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3A699C-779F-1F04-00FF-CB3C34B9AA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D70047-5BD4-D7DD-8C04-667A4DBF34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DBC053-8D6B-784C-9216-D1202C17AB8A}" type="datetimeFigureOut">
              <a:rPr lang="en-US" smtClean="0"/>
              <a:t>11/9/23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899771-57BE-48A7-0B39-9531499F74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B6F2BD-C6B3-96C6-F3C4-4EECE9F4A9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94CF3-6FEF-7E4B-9C50-D3642738C6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9574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19369-C904-6D4E-B4C6-E2482BEAA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6A8ED0-683B-4BDF-EE50-B4EFC24B30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781670-6E64-52DF-23D9-6EB4E0205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DBC053-8D6B-784C-9216-D1202C17AB8A}" type="datetimeFigureOut">
              <a:rPr lang="en-US" smtClean="0"/>
              <a:t>11/9/23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0E520E-0A34-B98F-9AF4-CE91E8C783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0D7848-25D0-7EF0-252D-08A2FE391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94CF3-6FEF-7E4B-9C50-D3642738C6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0810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EF4F0D-EAFA-5C10-7FB9-8C2A5B119E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2C3B11-AADB-EF3F-0C44-18A465E87F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2A8366-050D-5184-8344-BADF3D486C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DBC053-8D6B-784C-9216-D1202C17AB8A}" type="datetimeFigureOut">
              <a:rPr lang="en-US" smtClean="0"/>
              <a:t>11/9/23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8A6BD5-433F-5AEA-8016-4E119707BE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6776EC-BA7F-671F-AC13-94F801DA4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94CF3-6FEF-7E4B-9C50-D3642738C6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2130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ED955A-EF50-BF5B-3812-ACEF7AB472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75283A-9B7E-2387-49B1-0ABAC66AD0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7BBE47-AA2B-1AB3-016A-48B8D09CF3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E5704A-2841-FD1B-A45F-E13D1199FE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DBC053-8D6B-784C-9216-D1202C17AB8A}" type="datetimeFigureOut">
              <a:rPr lang="en-US" smtClean="0"/>
              <a:t>11/9/23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4012B9-4255-DAD3-65D0-B274AD90E6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4FC967-FC9B-2993-532B-9747657E4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94CF3-6FEF-7E4B-9C50-D3642738C6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1270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51E21-2868-0D82-ED50-96C6F08DFA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6523F4-6697-A7D4-88D4-68E5772760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EC03D8-FA3E-5A22-4D0A-328B2869EE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B6B93-6222-29D5-8CAF-D11F5758E24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A6E5F8-0B37-F87D-11CA-4CDA3826078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A8A608E-31F0-9407-E5B6-84FF534A3D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DBC053-8D6B-784C-9216-D1202C17AB8A}" type="datetimeFigureOut">
              <a:rPr lang="en-US" smtClean="0"/>
              <a:t>11/9/23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971AE68-9B14-69BB-9189-DC408E844C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A039622-F9EF-0689-8EF7-D2E60BBF5C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94CF3-6FEF-7E4B-9C50-D3642738C6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7219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2B457B-11E8-97D4-CF75-E31B30A8F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835DF8-0160-393D-51A4-85F6CE9477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DBC053-8D6B-784C-9216-D1202C17AB8A}" type="datetimeFigureOut">
              <a:rPr lang="en-US" smtClean="0"/>
              <a:t>11/9/23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F7F7E3-E25F-8D0F-2245-B774507FB2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AD7E8E-91B1-6913-4B9D-384FDAFD93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94CF3-6FEF-7E4B-9C50-D3642738C6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2982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60CEA6-7C73-4EF3-E932-A8B7458248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DBC053-8D6B-784C-9216-D1202C17AB8A}" type="datetimeFigureOut">
              <a:rPr lang="en-US" smtClean="0"/>
              <a:t>11/9/23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8E25D3A-8D83-8F5A-A465-A5441AA0C6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472ACE-5B1F-F89E-B0FB-31B837B340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94CF3-6FEF-7E4B-9C50-D3642738C6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9454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4E8B2B-5880-F6A8-DE71-9CF9C5B04F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2939CD-CD94-4BD2-D147-269A114257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1687BE-78BB-93A4-8832-581737F697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0F4A46-3A21-4EE1-EB73-5029E56438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DBC053-8D6B-784C-9216-D1202C17AB8A}" type="datetimeFigureOut">
              <a:rPr lang="en-US" smtClean="0"/>
              <a:t>11/9/23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C07C02-60AA-9DC1-8945-A71578215D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E2A42C-862D-BAC4-E485-E4B61D3478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94CF3-6FEF-7E4B-9C50-D3642738C6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5997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64057-02E2-8C60-E6BD-B9A46F8AAF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5308521-1E36-9BCC-2083-2EEDD3CD530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98F6AF-284E-5784-C807-1DBBA9375C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614568-5584-4832-FA4F-41033915C1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DBC053-8D6B-784C-9216-D1202C17AB8A}" type="datetimeFigureOut">
              <a:rPr lang="en-US" smtClean="0"/>
              <a:t>11/9/23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775C92-4BEB-6E07-381F-D1470B11BC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BCF621-719F-13D1-0DA2-5728C419A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94CF3-6FEF-7E4B-9C50-D3642738C6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2562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9CF2771-09D7-6216-6ED6-655056B8F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1201C8-94F8-A350-86CD-6A69BAA1AF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B06980-E8C6-3613-A1C0-9B3285FEB79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DBC053-8D6B-784C-9216-D1202C17AB8A}" type="datetimeFigureOut">
              <a:rPr lang="en-US" smtClean="0"/>
              <a:t>11/9/23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534285-9A54-A2B8-B67F-0CB548FE58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D55D43-1530-ED84-76A5-019973855D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A94CF3-6FEF-7E4B-9C50-D3642738C6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0457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en.wikipedia.org/wiki/Ocean_acidification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tif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searchgate.net/publication/328166919_A_new_climate_change_vulnerability_assessment_for_fisheries_and_aquaculture/figures?lo=1" TargetMode="Externa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sciencephoto.com/media/684079/view" TargetMode="External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15FBBD3-BEF0-B849-A644-76FE66A95864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Impacts of ocean acidification</a:t>
            </a:r>
          </a:p>
        </p:txBody>
      </p:sp>
      <p:sp>
        <p:nvSpPr>
          <p:cNvPr id="9" name="TextBox 8">
            <a:hlinkClick r:id="rId2"/>
            <a:extLst>
              <a:ext uri="{FF2B5EF4-FFF2-40B4-BE49-F238E27FC236}">
                <a16:creationId xmlns:a16="http://schemas.microsoft.com/office/drawing/2014/main" id="{B35130E0-D41A-7068-90B6-4656D2322379}"/>
              </a:ext>
            </a:extLst>
          </p:cNvPr>
          <p:cNvSpPr txBox="1"/>
          <p:nvPr/>
        </p:nvSpPr>
        <p:spPr>
          <a:xfrm>
            <a:off x="1824038" y="5706963"/>
            <a:ext cx="61436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en.wikipedia.org</a:t>
            </a:r>
            <a:r>
              <a:rPr lang="en-US" dirty="0">
                <a:hlinkClick r:id="rId2"/>
              </a:rPr>
              <a:t>/wiki/</a:t>
            </a:r>
            <a:r>
              <a:rPr lang="en-US" dirty="0" err="1">
                <a:hlinkClick r:id="rId2"/>
              </a:rPr>
              <a:t>Ocean_acidification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F5C98CA-B162-E1D5-1F87-86297F90D7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310" y="690265"/>
            <a:ext cx="7772400" cy="48746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9A164ED-E946-A4B5-919F-EF3B3D8C6D3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830" b="9685"/>
          <a:stretch/>
        </p:blipFill>
        <p:spPr>
          <a:xfrm>
            <a:off x="8959547" y="690265"/>
            <a:ext cx="2340108" cy="5580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3251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763E7E9-FEF6-01F2-2D6C-C976BA11C5CB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2192000" cy="45720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latin typeface="+mn-lt"/>
              </a:rPr>
              <a:t>Ocean pH varies according to where (and when) you are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41AEC61-900D-B146-C45E-7EA98D190B67}"/>
              </a:ext>
            </a:extLst>
          </p:cNvPr>
          <p:cNvSpPr txBox="1"/>
          <p:nvPr/>
        </p:nvSpPr>
        <p:spPr>
          <a:xfrm>
            <a:off x="1128712" y="5946057"/>
            <a:ext cx="106784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toolkit.climate.gov</a:t>
            </a:r>
            <a:r>
              <a:rPr lang="en-US" dirty="0"/>
              <a:t>/sites/default/files/Surface_pH_1770_2100_1s.gif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1083918-46D5-7078-AB0C-5069428B7F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912" y="719665"/>
            <a:ext cx="10960608" cy="4871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8883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EFDE4016-F6B0-E7B4-C6E4-412FD2C6C6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7251" y="373724"/>
            <a:ext cx="8339328" cy="3365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7E3BD10-1483-E490-A7FE-E568F9AAE224}"/>
              </a:ext>
            </a:extLst>
          </p:cNvPr>
          <p:cNvSpPr txBox="1">
            <a:spLocks/>
          </p:cNvSpPr>
          <p:nvPr/>
        </p:nvSpPr>
        <p:spPr>
          <a:xfrm>
            <a:off x="55880" y="1217722"/>
            <a:ext cx="3338830" cy="138412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latin typeface="+mn-lt"/>
                <a:hlinkClick r:id="rId3"/>
              </a:rPr>
              <a:t>https://</a:t>
            </a:r>
            <a:r>
              <a:rPr lang="en-US" sz="1800" dirty="0" err="1">
                <a:latin typeface="+mn-lt"/>
                <a:hlinkClick r:id="rId3"/>
              </a:rPr>
              <a:t>www.researchgate.net</a:t>
            </a:r>
            <a:r>
              <a:rPr lang="en-US" sz="1800" dirty="0">
                <a:latin typeface="+mn-lt"/>
                <a:hlinkClick r:id="rId3"/>
              </a:rPr>
              <a:t>/publication/328166919_A_new_climate_change_vulnerability_assessment_for_fisheries_and_aquaculture/</a:t>
            </a:r>
            <a:r>
              <a:rPr lang="en-US" sz="1800" dirty="0" err="1">
                <a:latin typeface="+mn-lt"/>
                <a:hlinkClick r:id="rId3"/>
              </a:rPr>
              <a:t>figures?lo</a:t>
            </a:r>
            <a:r>
              <a:rPr lang="en-US" sz="1800" dirty="0">
                <a:latin typeface="+mn-lt"/>
                <a:hlinkClick r:id="rId3"/>
              </a:rPr>
              <a:t>=1</a:t>
            </a:r>
            <a:endParaRPr lang="en-US" sz="1800" dirty="0">
              <a:latin typeface="+mn-lt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4B3FC89-581E-4308-59D9-414DB4408EAE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2192000" cy="45720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latin typeface="+mn-lt"/>
              </a:rPr>
              <a:t>It seems the Arctic is getting hit the most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32532B4E-E548-F400-06D9-949C37CD25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4538" y="3751080"/>
            <a:ext cx="5096867" cy="2733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8BFC2D8-1723-BAEA-1C5A-6C566AC5F932}"/>
              </a:ext>
            </a:extLst>
          </p:cNvPr>
          <p:cNvSpPr txBox="1"/>
          <p:nvPr/>
        </p:nvSpPr>
        <p:spPr>
          <a:xfrm>
            <a:off x="55879" y="5051798"/>
            <a:ext cx="354137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5"/>
              </a:rPr>
              <a:t>https://</a:t>
            </a:r>
            <a:r>
              <a:rPr lang="en-US" dirty="0" err="1">
                <a:hlinkClick r:id="rId5"/>
              </a:rPr>
              <a:t>www.sciencephoto.com</a:t>
            </a:r>
            <a:r>
              <a:rPr lang="en-US" dirty="0">
                <a:hlinkClick r:id="rId5"/>
              </a:rPr>
              <a:t>/media/684079/view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FB2B983-9CA8-A14D-7B9C-763BF03BA2E8}"/>
              </a:ext>
            </a:extLst>
          </p:cNvPr>
          <p:cNvSpPr txBox="1"/>
          <p:nvPr/>
        </p:nvSpPr>
        <p:spPr>
          <a:xfrm>
            <a:off x="6681216" y="2207822"/>
            <a:ext cx="29748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u="sng" dirty="0">
                <a:latin typeface="+mn-lt"/>
              </a:rPr>
              <a:t>Drop</a:t>
            </a:r>
            <a:r>
              <a:rPr lang="en-US" sz="1800" b="1" dirty="0">
                <a:latin typeface="+mn-lt"/>
              </a:rPr>
              <a:t> in pH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49154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15FBBD3-BEF0-B849-A644-76FE66A95864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Trends in ocean acidification recorded at Aloha station</a:t>
            </a:r>
          </a:p>
        </p:txBody>
      </p:sp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A5C8D939-147E-638B-35EB-A76CC36E53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575176"/>
            <a:ext cx="8469630" cy="5973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36483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15FBBD3-BEF0-B849-A644-76FE66A95864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Time scale of neutralization is a lot longer than acidification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1E23E4D-5AD5-CF7A-AE79-D751CAD725C1}"/>
              </a:ext>
            </a:extLst>
          </p:cNvPr>
          <p:cNvGrpSpPr/>
          <p:nvPr/>
        </p:nvGrpSpPr>
        <p:grpSpPr>
          <a:xfrm>
            <a:off x="160019" y="856930"/>
            <a:ext cx="7473647" cy="5400828"/>
            <a:chOff x="0" y="0"/>
            <a:chExt cx="8049574" cy="5566915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7353D519-A865-D4BF-28AA-FA6D9B3A23C3}"/>
                </a:ext>
              </a:extLst>
            </p:cNvPr>
            <p:cNvGrpSpPr/>
            <p:nvPr/>
          </p:nvGrpSpPr>
          <p:grpSpPr>
            <a:xfrm>
              <a:off x="0" y="0"/>
              <a:ext cx="8049574" cy="5566915"/>
              <a:chOff x="0" y="0"/>
              <a:chExt cx="8049574" cy="5566915"/>
            </a:xfrm>
          </p:grpSpPr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5619A793-8A51-6964-AE05-4E194631A491}"/>
                  </a:ext>
                </a:extLst>
              </p:cNvPr>
              <p:cNvSpPr/>
              <p:nvPr/>
            </p:nvSpPr>
            <p:spPr>
              <a:xfrm flipV="1">
                <a:off x="0" y="0"/>
                <a:ext cx="7787579" cy="898597"/>
              </a:xfrm>
              <a:prstGeom prst="rect">
                <a:avLst/>
              </a:prstGeom>
              <a:pattFill prst="pct5">
                <a:fgClr>
                  <a:schemeClr val="tx1"/>
                </a:fgClr>
                <a:bgClr>
                  <a:schemeClr val="bg1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31DDEB74-78A3-1948-8464-E8201717678A}"/>
                  </a:ext>
                </a:extLst>
              </p:cNvPr>
              <p:cNvSpPr/>
              <p:nvPr/>
            </p:nvSpPr>
            <p:spPr>
              <a:xfrm>
                <a:off x="0" y="906075"/>
                <a:ext cx="7787578" cy="3741069"/>
              </a:xfrm>
              <a:prstGeom prst="rect">
                <a:avLst/>
              </a:prstGeom>
              <a:solidFill>
                <a:schemeClr val="accent1">
                  <a:alpha val="2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1" name="TextBox 18">
                    <a:extLst>
                      <a:ext uri="{FF2B5EF4-FFF2-40B4-BE49-F238E27FC236}">
                        <a16:creationId xmlns:a16="http://schemas.microsoft.com/office/drawing/2014/main" id="{59020BE4-0B3E-0BE8-9276-14DDADA7C190}"/>
                      </a:ext>
                    </a:extLst>
                  </p:cNvPr>
                  <p:cNvSpPr txBox="1"/>
                  <p:nvPr/>
                </p:nvSpPr>
                <p:spPr>
                  <a:xfrm>
                    <a:off x="3653218" y="43758"/>
                    <a:ext cx="2171261" cy="86226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noAutofit/>
                  </a:bodyPr>
                  <a:lstStyle/>
                  <a:p>
                    <a:pPr marL="0" marR="0">
                      <a:spcBef>
                        <a:spcPts val="0"/>
                      </a:spcBef>
                      <a:spcAft>
                        <a:spcPts val="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𝐶</m:t>
                          </m:r>
                          <m:sSub>
                            <m:sSubPr>
                              <m:ctrlPr>
                                <a:rPr lang="en-US" sz="24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lang="en-US" sz="24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1200" dirty="0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51" name="TextBox 18">
                    <a:extLst>
                      <a:ext uri="{FF2B5EF4-FFF2-40B4-BE49-F238E27FC236}">
                        <a16:creationId xmlns:a16="http://schemas.microsoft.com/office/drawing/2014/main" id="{59020BE4-0B3E-0BE8-9276-14DDADA7C19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653218" y="43758"/>
                    <a:ext cx="2171261" cy="862266"/>
                  </a:xfrm>
                  <a:prstGeom prst="rect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52" name="Arc 51">
                <a:extLst>
                  <a:ext uri="{FF2B5EF4-FFF2-40B4-BE49-F238E27FC236}">
                    <a16:creationId xmlns:a16="http://schemas.microsoft.com/office/drawing/2014/main" id="{0ADAE74E-B4DD-1D5B-CDBB-AB2A03296900}"/>
                  </a:ext>
                </a:extLst>
              </p:cNvPr>
              <p:cNvSpPr/>
              <p:nvPr/>
            </p:nvSpPr>
            <p:spPr>
              <a:xfrm flipH="1" flipV="1">
                <a:off x="3515635" y="265602"/>
                <a:ext cx="1423805" cy="1221276"/>
              </a:xfrm>
              <a:prstGeom prst="arc">
                <a:avLst>
                  <a:gd name="adj1" fmla="val 16200000"/>
                  <a:gd name="adj2" fmla="val 4782768"/>
                </a:avLst>
              </a:prstGeom>
              <a:ln>
                <a:head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3" name="TextBox 20">
                    <a:extLst>
                      <a:ext uri="{FF2B5EF4-FFF2-40B4-BE49-F238E27FC236}">
                        <a16:creationId xmlns:a16="http://schemas.microsoft.com/office/drawing/2014/main" id="{42A8D0F4-ABDA-838E-B104-8AC6A8F7BB28}"/>
                      </a:ext>
                    </a:extLst>
                  </p:cNvPr>
                  <p:cNvSpPr txBox="1"/>
                  <p:nvPr/>
                </p:nvSpPr>
                <p:spPr>
                  <a:xfrm>
                    <a:off x="3669151" y="1172314"/>
                    <a:ext cx="2155328" cy="98815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noAutofit/>
                  </a:bodyPr>
                  <a:lstStyle/>
                  <a:p>
                    <a:pPr marL="0" marR="0" algn="ctr">
                      <a:spcBef>
                        <a:spcPts val="0"/>
                      </a:spcBef>
                      <a:spcAft>
                        <a:spcPts val="0"/>
                      </a:spcAft>
                    </a:pP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24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sz="24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𝐶</m:t>
                        </m:r>
                        <m:sSub>
                          <m:sSubPr>
                            <m:ctrlPr>
                              <a:rPr lang="en-US" sz="24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en-US" sz="24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3</m:t>
                            </m:r>
                          </m:sub>
                        </m:sSub>
                      </m:oMath>
                    </a14:m>
                    <a:r>
                      <a:rPr lang="en-US" sz="2400" kern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a:t> </a:t>
                    </a:r>
                    <a:endParaRPr lang="en-US" sz="1200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endParaRPr>
                  </a:p>
                  <a:p>
                    <a:pPr marL="0" marR="0" algn="ctr">
                      <a:spcBef>
                        <a:spcPts val="0"/>
                      </a:spcBef>
                      <a:spcAft>
                        <a:spcPts val="0"/>
                      </a:spcAft>
                    </a:pPr>
                    <a:r>
                      <a: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rPr>
                      <a:t> </a:t>
                    </a:r>
                  </a:p>
                </p:txBody>
              </p:sp>
            </mc:Choice>
            <mc:Fallback xmlns="">
              <p:sp>
                <p:nvSpPr>
                  <p:cNvPr id="53" name="TextBox 20">
                    <a:extLst>
                      <a:ext uri="{FF2B5EF4-FFF2-40B4-BE49-F238E27FC236}">
                        <a16:creationId xmlns:a16="http://schemas.microsoft.com/office/drawing/2014/main" id="{42A8D0F4-ABDA-838E-B104-8AC6A8F7BB2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669151" y="1172314"/>
                    <a:ext cx="2155328" cy="988158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54" name="Arc 53">
                <a:extLst>
                  <a:ext uri="{FF2B5EF4-FFF2-40B4-BE49-F238E27FC236}">
                    <a16:creationId xmlns:a16="http://schemas.microsoft.com/office/drawing/2014/main" id="{1C4B9689-0522-4D41-94A4-15543BFD632F}"/>
                  </a:ext>
                </a:extLst>
              </p:cNvPr>
              <p:cNvSpPr/>
              <p:nvPr/>
            </p:nvSpPr>
            <p:spPr>
              <a:xfrm>
                <a:off x="4528022" y="269799"/>
                <a:ext cx="1379177" cy="1226307"/>
              </a:xfrm>
              <a:prstGeom prst="arc">
                <a:avLst>
                  <a:gd name="adj1" fmla="val 15585321"/>
                  <a:gd name="adj2" fmla="val 5400001"/>
                </a:avLst>
              </a:prstGeom>
              <a:ln>
                <a:head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5" name="TextBox 22">
                    <a:extLst>
                      <a:ext uri="{FF2B5EF4-FFF2-40B4-BE49-F238E27FC236}">
                        <a16:creationId xmlns:a16="http://schemas.microsoft.com/office/drawing/2014/main" id="{134AD620-B84B-34D8-AFF7-D98C1FDE30E6}"/>
                      </a:ext>
                    </a:extLst>
                  </p:cNvPr>
                  <p:cNvSpPr txBox="1"/>
                  <p:nvPr/>
                </p:nvSpPr>
                <p:spPr>
                  <a:xfrm>
                    <a:off x="3653484" y="2385801"/>
                    <a:ext cx="2155328" cy="99045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noAutofit/>
                  </a:bodyPr>
                  <a:lstStyle/>
                  <a:p>
                    <a:pPr marL="0" marR="0">
                      <a:spcBef>
                        <a:spcPts val="0"/>
                      </a:spcBef>
                      <a:spcAft>
                        <a:spcPts val="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𝐻𝐶</m:t>
                          </m:r>
                          <m:sSubSup>
                            <m:sSubSupPr>
                              <m:ctrlPr>
                                <a:rPr lang="en-US" sz="24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lang="en-US" sz="24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US" sz="24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</m:sup>
                          </m:sSubSup>
                        </m:oMath>
                      </m:oMathPara>
                    </a14:m>
                    <a:endParaRPr lang="en-US" sz="1200" dirty="0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55" name="TextBox 22">
                    <a:extLst>
                      <a:ext uri="{FF2B5EF4-FFF2-40B4-BE49-F238E27FC236}">
                        <a16:creationId xmlns:a16="http://schemas.microsoft.com/office/drawing/2014/main" id="{134AD620-B84B-34D8-AFF7-D98C1FDE30E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653484" y="2385801"/>
                    <a:ext cx="2155328" cy="990450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6" name="TextBox 23">
                    <a:extLst>
                      <a:ext uri="{FF2B5EF4-FFF2-40B4-BE49-F238E27FC236}">
                        <a16:creationId xmlns:a16="http://schemas.microsoft.com/office/drawing/2014/main" id="{52D7361A-DE90-F63D-6E00-E5AFE08649FD}"/>
                      </a:ext>
                    </a:extLst>
                  </p:cNvPr>
                  <p:cNvSpPr txBox="1"/>
                  <p:nvPr/>
                </p:nvSpPr>
                <p:spPr>
                  <a:xfrm>
                    <a:off x="3629213" y="3542327"/>
                    <a:ext cx="2155328" cy="100573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noAutofit/>
                  </a:bodyPr>
                  <a:lstStyle/>
                  <a:p>
                    <a:pPr marL="0" marR="0">
                      <a:spcBef>
                        <a:spcPts val="0"/>
                      </a:spcBef>
                      <a:spcAft>
                        <a:spcPts val="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𝐶</m:t>
                          </m:r>
                          <m:sSubSup>
                            <m:sSubSupPr>
                              <m:ctrlPr>
                                <a:rPr lang="en-US" sz="24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lang="en-US" sz="24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US" sz="24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2−</m:t>
                              </m:r>
                            </m:sup>
                          </m:sSubSup>
                        </m:oMath>
                      </m:oMathPara>
                    </a14:m>
                    <a:endParaRPr lang="en-US" sz="1200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56" name="TextBox 23">
                    <a:extLst>
                      <a:ext uri="{FF2B5EF4-FFF2-40B4-BE49-F238E27FC236}">
                        <a16:creationId xmlns:a16="http://schemas.microsoft.com/office/drawing/2014/main" id="{52D7361A-DE90-F63D-6E00-E5AFE08649F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629213" y="3542327"/>
                    <a:ext cx="2155328" cy="1005735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7" name="TextBox 24">
                    <a:extLst>
                      <a:ext uri="{FF2B5EF4-FFF2-40B4-BE49-F238E27FC236}">
                        <a16:creationId xmlns:a16="http://schemas.microsoft.com/office/drawing/2014/main" id="{E9520954-66BC-9D1E-7D1B-183C9DD84950}"/>
                      </a:ext>
                    </a:extLst>
                  </p:cNvPr>
                  <p:cNvSpPr txBox="1"/>
                  <p:nvPr/>
                </p:nvSpPr>
                <p:spPr>
                  <a:xfrm>
                    <a:off x="3701185" y="4970046"/>
                    <a:ext cx="2155328" cy="59686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noAutofit/>
                  </a:bodyPr>
                  <a:lstStyle/>
                  <a:p>
                    <a:pPr marL="0" marR="0">
                      <a:spcBef>
                        <a:spcPts val="0"/>
                      </a:spcBef>
                      <a:spcAft>
                        <a:spcPts val="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𝐶𝑎𝐶</m:t>
                          </m:r>
                          <m:sSubSup>
                            <m:sSubSupPr>
                              <m:ctrlPr>
                                <a:rPr lang="en-US" sz="24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lang="en-US" sz="24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</m:sub>
                            <m:sup/>
                          </m:sSubSup>
                        </m:oMath>
                      </m:oMathPara>
                    </a14:m>
                    <a:endParaRPr lang="en-US" sz="1200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57" name="TextBox 24">
                    <a:extLst>
                      <a:ext uri="{FF2B5EF4-FFF2-40B4-BE49-F238E27FC236}">
                        <a16:creationId xmlns:a16="http://schemas.microsoft.com/office/drawing/2014/main" id="{E9520954-66BC-9D1E-7D1B-183C9DD8495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701185" y="4970046"/>
                    <a:ext cx="2155328" cy="596869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CCBB3DF2-27A2-2101-FDFD-0417686CC396}"/>
                  </a:ext>
                </a:extLst>
              </p:cNvPr>
              <p:cNvSpPr/>
              <p:nvPr/>
            </p:nvSpPr>
            <p:spPr>
              <a:xfrm flipV="1">
                <a:off x="8200" y="4659879"/>
                <a:ext cx="7779378" cy="898598"/>
              </a:xfrm>
              <a:prstGeom prst="rect">
                <a:avLst/>
              </a:prstGeom>
              <a:pattFill prst="pct25">
                <a:fgClr>
                  <a:schemeClr val="tx1"/>
                </a:fgClr>
                <a:bgClr>
                  <a:schemeClr val="bg1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9" name="TextBox 26">
                    <a:extLst>
                      <a:ext uri="{FF2B5EF4-FFF2-40B4-BE49-F238E27FC236}">
                        <a16:creationId xmlns:a16="http://schemas.microsoft.com/office/drawing/2014/main" id="{8A907646-4607-58D8-20F5-163D129C05EB}"/>
                      </a:ext>
                    </a:extLst>
                  </p:cNvPr>
                  <p:cNvSpPr txBox="1"/>
                  <p:nvPr/>
                </p:nvSpPr>
                <p:spPr>
                  <a:xfrm>
                    <a:off x="3673076" y="4751936"/>
                    <a:ext cx="2302271" cy="81468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noAutofit/>
                  </a:bodyPr>
                  <a:lstStyle/>
                  <a:p>
                    <a:pPr marL="0" marR="0">
                      <a:spcBef>
                        <a:spcPts val="0"/>
                      </a:spcBef>
                      <a:spcAft>
                        <a:spcPts val="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𝐶𝑎𝐶</m:t>
                          </m:r>
                          <m:sSub>
                            <m:sSubPr>
                              <m:ctrlPr>
                                <a:rPr lang="en-US" sz="24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lang="en-US" sz="24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sz="1200" dirty="0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59" name="TextBox 26">
                    <a:extLst>
                      <a:ext uri="{FF2B5EF4-FFF2-40B4-BE49-F238E27FC236}">
                        <a16:creationId xmlns:a16="http://schemas.microsoft.com/office/drawing/2014/main" id="{8A907646-4607-58D8-20F5-163D129C05E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673076" y="4751936"/>
                    <a:ext cx="2302271" cy="814685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60" name="Arc 59">
                <a:extLst>
                  <a:ext uri="{FF2B5EF4-FFF2-40B4-BE49-F238E27FC236}">
                    <a16:creationId xmlns:a16="http://schemas.microsoft.com/office/drawing/2014/main" id="{1E30D01D-DE13-1949-6FA9-19EE1A8FCC37}"/>
                  </a:ext>
                </a:extLst>
              </p:cNvPr>
              <p:cNvSpPr/>
              <p:nvPr/>
            </p:nvSpPr>
            <p:spPr>
              <a:xfrm flipH="1" flipV="1">
                <a:off x="3139301" y="1555334"/>
                <a:ext cx="1465973" cy="1008922"/>
              </a:xfrm>
              <a:prstGeom prst="arc">
                <a:avLst>
                  <a:gd name="adj1" fmla="val 16200000"/>
                  <a:gd name="adj2" fmla="val 5400001"/>
                </a:avLst>
              </a:prstGeom>
              <a:ln>
                <a:head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" name="Arc 60">
                <a:extLst>
                  <a:ext uri="{FF2B5EF4-FFF2-40B4-BE49-F238E27FC236}">
                    <a16:creationId xmlns:a16="http://schemas.microsoft.com/office/drawing/2014/main" id="{85B1E797-6CE5-A025-0656-47FCE62A2586}"/>
                  </a:ext>
                </a:extLst>
              </p:cNvPr>
              <p:cNvSpPr/>
              <p:nvPr/>
            </p:nvSpPr>
            <p:spPr>
              <a:xfrm flipH="1" flipV="1">
                <a:off x="2157729" y="1553051"/>
                <a:ext cx="3941733" cy="1283964"/>
              </a:xfrm>
              <a:prstGeom prst="arc">
                <a:avLst>
                  <a:gd name="adj1" fmla="val 590095"/>
                  <a:gd name="adj2" fmla="val 5400001"/>
                </a:avLst>
              </a:prstGeom>
              <a:ln>
                <a:head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2" name="TextBox 29">
                    <a:extLst>
                      <a:ext uri="{FF2B5EF4-FFF2-40B4-BE49-F238E27FC236}">
                        <a16:creationId xmlns:a16="http://schemas.microsoft.com/office/drawing/2014/main" id="{7E5F0351-C427-12D9-70FF-4292F7635739}"/>
                      </a:ext>
                    </a:extLst>
                  </p:cNvPr>
                  <p:cNvSpPr txBox="1"/>
                  <p:nvPr/>
                </p:nvSpPr>
                <p:spPr>
                  <a:xfrm>
                    <a:off x="1046988" y="1768495"/>
                    <a:ext cx="2032386" cy="88971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noAutofit/>
                  </a:bodyPr>
                  <a:lstStyle/>
                  <a:p>
                    <a:pPr marL="0" marR="0">
                      <a:spcBef>
                        <a:spcPts val="0"/>
                      </a:spcBef>
                      <a:spcAft>
                        <a:spcPts val="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4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𝐻</m:t>
                              </m:r>
                            </m:e>
                            <m:sup>
                              <m:r>
                                <a:rPr lang="en-US" sz="24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</m:sup>
                          </m:sSup>
                        </m:oMath>
                      </m:oMathPara>
                    </a14:m>
                    <a:endParaRPr lang="en-US" sz="1200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62" name="TextBox 29">
                    <a:extLst>
                      <a:ext uri="{FF2B5EF4-FFF2-40B4-BE49-F238E27FC236}">
                        <a16:creationId xmlns:a16="http://schemas.microsoft.com/office/drawing/2014/main" id="{7E5F0351-C427-12D9-70FF-4292F763573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46988" y="1768495"/>
                    <a:ext cx="2032386" cy="889715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63" name="Arc 62">
                <a:extLst>
                  <a:ext uri="{FF2B5EF4-FFF2-40B4-BE49-F238E27FC236}">
                    <a16:creationId xmlns:a16="http://schemas.microsoft.com/office/drawing/2014/main" id="{3078F401-F4FA-EBC6-88C0-D3C4D8ACF451}"/>
                  </a:ext>
                </a:extLst>
              </p:cNvPr>
              <p:cNvSpPr/>
              <p:nvPr/>
            </p:nvSpPr>
            <p:spPr>
              <a:xfrm flipH="1" flipV="1">
                <a:off x="2141777" y="1708714"/>
                <a:ext cx="3939065" cy="949635"/>
              </a:xfrm>
              <a:prstGeom prst="arc">
                <a:avLst>
                  <a:gd name="adj1" fmla="val 15427047"/>
                  <a:gd name="adj2" fmla="val 21576863"/>
                </a:avLst>
              </a:prstGeom>
              <a:ln>
                <a:head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4" name="TextBox 31">
                    <a:extLst>
                      <a:ext uri="{FF2B5EF4-FFF2-40B4-BE49-F238E27FC236}">
                        <a16:creationId xmlns:a16="http://schemas.microsoft.com/office/drawing/2014/main" id="{9D5E957A-3E1F-5B5E-B4EA-776376A1AB55}"/>
                      </a:ext>
                    </a:extLst>
                  </p:cNvPr>
                  <p:cNvSpPr txBox="1"/>
                  <p:nvPr/>
                </p:nvSpPr>
                <p:spPr>
                  <a:xfrm>
                    <a:off x="5980141" y="1866153"/>
                    <a:ext cx="2069433" cy="69796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noAutofit/>
                  </a:bodyPr>
                  <a:lstStyle/>
                  <a:p>
                    <a:pPr marL="0" marR="0">
                      <a:spcBef>
                        <a:spcPts val="0"/>
                      </a:spcBef>
                      <a:spcAft>
                        <a:spcPts val="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4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𝐻</m:t>
                              </m:r>
                            </m:e>
                            <m:sup>
                              <m:r>
                                <a:rPr lang="en-US" sz="24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</m:sup>
                          </m:sSup>
                        </m:oMath>
                      </m:oMathPara>
                    </a14:m>
                    <a:endParaRPr lang="en-US" sz="1200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64" name="TextBox 31">
                    <a:extLst>
                      <a:ext uri="{FF2B5EF4-FFF2-40B4-BE49-F238E27FC236}">
                        <a16:creationId xmlns:a16="http://schemas.microsoft.com/office/drawing/2014/main" id="{9D5E957A-3E1F-5B5E-B4EA-776376A1AB5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980141" y="1866153"/>
                    <a:ext cx="2069433" cy="697968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65" name="TextBox 32">
                <a:extLst>
                  <a:ext uri="{FF2B5EF4-FFF2-40B4-BE49-F238E27FC236}">
                    <a16:creationId xmlns:a16="http://schemas.microsoft.com/office/drawing/2014/main" id="{CA5AFBF0-BB36-DBA6-A86F-B88C8A905D45}"/>
                  </a:ext>
                </a:extLst>
              </p:cNvPr>
              <p:cNvSpPr txBox="1"/>
              <p:nvPr/>
            </p:nvSpPr>
            <p:spPr>
              <a:xfrm>
                <a:off x="243362" y="90144"/>
                <a:ext cx="976270" cy="766871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0" marR="0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400" kern="120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Air</a:t>
                </a:r>
                <a:endParaRPr lang="en-US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  <p:sp>
            <p:nvSpPr>
              <p:cNvPr id="66" name="TextBox 33">
                <a:extLst>
                  <a:ext uri="{FF2B5EF4-FFF2-40B4-BE49-F238E27FC236}">
                    <a16:creationId xmlns:a16="http://schemas.microsoft.com/office/drawing/2014/main" id="{9C277AD8-62DE-9F10-8340-271EAE5469B5}"/>
                  </a:ext>
                </a:extLst>
              </p:cNvPr>
              <p:cNvSpPr txBox="1"/>
              <p:nvPr/>
            </p:nvSpPr>
            <p:spPr>
              <a:xfrm>
                <a:off x="155045" y="1260893"/>
                <a:ext cx="1796366" cy="899465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0" marR="0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400" kern="120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Oceans</a:t>
                </a:r>
                <a:endParaRPr lang="en-US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  <p:sp>
            <p:nvSpPr>
              <p:cNvPr id="67" name="TextBox 34">
                <a:extLst>
                  <a:ext uri="{FF2B5EF4-FFF2-40B4-BE49-F238E27FC236}">
                    <a16:creationId xmlns:a16="http://schemas.microsoft.com/office/drawing/2014/main" id="{5F805481-B753-A1FE-66DB-5D9C618EE60D}"/>
                  </a:ext>
                </a:extLst>
              </p:cNvPr>
              <p:cNvSpPr txBox="1"/>
              <p:nvPr/>
            </p:nvSpPr>
            <p:spPr>
              <a:xfrm>
                <a:off x="243345" y="4752183"/>
                <a:ext cx="3071184" cy="727539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0" marR="0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400" kern="120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Sea floor</a:t>
                </a:r>
                <a:endParaRPr lang="en-US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</p:grpSp>
        <p:sp>
          <p:nvSpPr>
            <p:cNvPr id="5" name="Arc 4">
              <a:extLst>
                <a:ext uri="{FF2B5EF4-FFF2-40B4-BE49-F238E27FC236}">
                  <a16:creationId xmlns:a16="http://schemas.microsoft.com/office/drawing/2014/main" id="{279EC1B6-0900-35E8-DBFD-4C9FC41D8479}"/>
                </a:ext>
              </a:extLst>
            </p:cNvPr>
            <p:cNvSpPr/>
            <p:nvPr/>
          </p:nvSpPr>
          <p:spPr>
            <a:xfrm flipH="1">
              <a:off x="3079475" y="3923758"/>
              <a:ext cx="2135409" cy="1124619"/>
            </a:xfrm>
            <a:prstGeom prst="arc">
              <a:avLst>
                <a:gd name="adj1" fmla="val 15628675"/>
                <a:gd name="adj2" fmla="val 5409100"/>
              </a:avLst>
            </a:prstGeom>
            <a:ln>
              <a:head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79F69D3-D0C8-4332-48A5-543A35EBC7E6}"/>
                </a:ext>
              </a:extLst>
            </p:cNvPr>
            <p:cNvGrpSpPr/>
            <p:nvPr/>
          </p:nvGrpSpPr>
          <p:grpSpPr>
            <a:xfrm>
              <a:off x="1532816" y="893393"/>
              <a:ext cx="2424438" cy="994354"/>
              <a:chOff x="1532816" y="893393"/>
              <a:chExt cx="2424438" cy="99435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7" name="TextBox 14">
                    <a:extLst>
                      <a:ext uri="{FF2B5EF4-FFF2-40B4-BE49-F238E27FC236}">
                        <a16:creationId xmlns:a16="http://schemas.microsoft.com/office/drawing/2014/main" id="{8A53D795-798A-5783-0542-ACFDF9DD58FC}"/>
                      </a:ext>
                    </a:extLst>
                  </p:cNvPr>
                  <p:cNvSpPr txBox="1"/>
                  <p:nvPr/>
                </p:nvSpPr>
                <p:spPr>
                  <a:xfrm>
                    <a:off x="1532816" y="893393"/>
                    <a:ext cx="2120547" cy="85023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noAutofit/>
                  </a:bodyPr>
                  <a:lstStyle/>
                  <a:p>
                    <a:pPr marL="0" marR="0">
                      <a:spcBef>
                        <a:spcPts val="0"/>
                      </a:spcBef>
                      <a:spcAft>
                        <a:spcPts val="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4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𝑂</m:t>
                          </m:r>
                        </m:oMath>
                      </m:oMathPara>
                    </a14:m>
                    <a:endParaRPr lang="en-US" sz="1200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47" name="TextBox 14">
                    <a:extLst>
                      <a:ext uri="{FF2B5EF4-FFF2-40B4-BE49-F238E27FC236}">
                        <a16:creationId xmlns:a16="http://schemas.microsoft.com/office/drawing/2014/main" id="{8A53D795-798A-5783-0542-ACFDF9DD58F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32816" y="893393"/>
                    <a:ext cx="2120547" cy="850234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8" name="Arc 47">
                <a:extLst>
                  <a:ext uri="{FF2B5EF4-FFF2-40B4-BE49-F238E27FC236}">
                    <a16:creationId xmlns:a16="http://schemas.microsoft.com/office/drawing/2014/main" id="{2A6BBA97-F4FB-CCFE-E369-DE53C2A8BF58}"/>
                  </a:ext>
                </a:extLst>
              </p:cNvPr>
              <p:cNvSpPr/>
              <p:nvPr/>
            </p:nvSpPr>
            <p:spPr>
              <a:xfrm flipV="1">
                <a:off x="1846383" y="1186093"/>
                <a:ext cx="2110871" cy="701654"/>
              </a:xfrm>
              <a:prstGeom prst="arc">
                <a:avLst>
                  <a:gd name="adj1" fmla="val 850740"/>
                  <a:gd name="adj2" fmla="val 4782768"/>
                </a:avLst>
              </a:prstGeom>
              <a:ln>
                <a:headEnd type="triangle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4F31EE4B-CFCC-B8E4-2F5C-3DFC9B92F9FF}"/>
                </a:ext>
              </a:extLst>
            </p:cNvPr>
            <p:cNvGrpSpPr/>
            <p:nvPr/>
          </p:nvGrpSpPr>
          <p:grpSpPr>
            <a:xfrm>
              <a:off x="5676707" y="857062"/>
              <a:ext cx="2165135" cy="886658"/>
              <a:chOff x="5676707" y="857062"/>
              <a:chExt cx="2165135" cy="88665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5" name="TextBox 12">
                    <a:extLst>
                      <a:ext uri="{FF2B5EF4-FFF2-40B4-BE49-F238E27FC236}">
                        <a16:creationId xmlns:a16="http://schemas.microsoft.com/office/drawing/2014/main" id="{F720EABF-DC64-D25C-C53C-E9B3D321143A}"/>
                      </a:ext>
                    </a:extLst>
                  </p:cNvPr>
                  <p:cNvSpPr txBox="1"/>
                  <p:nvPr/>
                </p:nvSpPr>
                <p:spPr>
                  <a:xfrm>
                    <a:off x="5686514" y="857062"/>
                    <a:ext cx="2155328" cy="85156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noAutofit/>
                  </a:bodyPr>
                  <a:lstStyle/>
                  <a:p>
                    <a:pPr marL="0" marR="0">
                      <a:spcBef>
                        <a:spcPts val="0"/>
                      </a:spcBef>
                      <a:spcAft>
                        <a:spcPts val="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4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𝑂</m:t>
                          </m:r>
                        </m:oMath>
                      </m:oMathPara>
                    </a14:m>
                    <a:endParaRPr lang="en-US" sz="1200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45" name="TextBox 12">
                    <a:extLst>
                      <a:ext uri="{FF2B5EF4-FFF2-40B4-BE49-F238E27FC236}">
                        <a16:creationId xmlns:a16="http://schemas.microsoft.com/office/drawing/2014/main" id="{F720EABF-DC64-D25C-C53C-E9B3D321143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86514" y="857062"/>
                    <a:ext cx="2155328" cy="851561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6" name="Arc 45">
                <a:extLst>
                  <a:ext uri="{FF2B5EF4-FFF2-40B4-BE49-F238E27FC236}">
                    <a16:creationId xmlns:a16="http://schemas.microsoft.com/office/drawing/2014/main" id="{52D69FA2-71F8-E992-4CE2-D0BB01595BEF}"/>
                  </a:ext>
                </a:extLst>
              </p:cNvPr>
              <p:cNvSpPr/>
              <p:nvPr/>
            </p:nvSpPr>
            <p:spPr>
              <a:xfrm flipV="1">
                <a:off x="5676707" y="1042066"/>
                <a:ext cx="2110871" cy="701654"/>
              </a:xfrm>
              <a:prstGeom prst="arc">
                <a:avLst>
                  <a:gd name="adj1" fmla="val 8084315"/>
                  <a:gd name="adj2" fmla="val 10392003"/>
                </a:avLst>
              </a:prstGeom>
              <a:ln>
                <a:head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41" name="Arc 40">
              <a:extLst>
                <a:ext uri="{FF2B5EF4-FFF2-40B4-BE49-F238E27FC236}">
                  <a16:creationId xmlns:a16="http://schemas.microsoft.com/office/drawing/2014/main" id="{18D1D374-1122-ADA2-DEAD-53A3DFB100D1}"/>
                </a:ext>
              </a:extLst>
            </p:cNvPr>
            <p:cNvSpPr/>
            <p:nvPr/>
          </p:nvSpPr>
          <p:spPr>
            <a:xfrm flipH="1" flipV="1">
              <a:off x="5436256" y="889817"/>
              <a:ext cx="1459862" cy="2669487"/>
            </a:xfrm>
            <a:prstGeom prst="arc">
              <a:avLst>
                <a:gd name="adj1" fmla="val 11051775"/>
                <a:gd name="adj2" fmla="val 18114867"/>
              </a:avLst>
            </a:prstGeom>
            <a:ln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Arc 41">
              <a:extLst>
                <a:ext uri="{FF2B5EF4-FFF2-40B4-BE49-F238E27FC236}">
                  <a16:creationId xmlns:a16="http://schemas.microsoft.com/office/drawing/2014/main" id="{3CE09CD0-2F42-F8AD-013B-AFFF9BAA8736}"/>
                </a:ext>
              </a:extLst>
            </p:cNvPr>
            <p:cNvSpPr/>
            <p:nvPr/>
          </p:nvSpPr>
          <p:spPr>
            <a:xfrm>
              <a:off x="4608914" y="2673002"/>
              <a:ext cx="1023293" cy="1107988"/>
            </a:xfrm>
            <a:prstGeom prst="arc">
              <a:avLst>
                <a:gd name="adj1" fmla="val 16200000"/>
                <a:gd name="adj2" fmla="val 5400001"/>
              </a:avLst>
            </a:prstGeom>
            <a:ln>
              <a:head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Arc 42">
              <a:extLst>
                <a:ext uri="{FF2B5EF4-FFF2-40B4-BE49-F238E27FC236}">
                  <a16:creationId xmlns:a16="http://schemas.microsoft.com/office/drawing/2014/main" id="{6F013740-3474-8DE2-9434-252F7B0252BE}"/>
                </a:ext>
              </a:extLst>
            </p:cNvPr>
            <p:cNvSpPr/>
            <p:nvPr/>
          </p:nvSpPr>
          <p:spPr>
            <a:xfrm>
              <a:off x="2088942" y="3851468"/>
              <a:ext cx="1023293" cy="1107988"/>
            </a:xfrm>
            <a:prstGeom prst="arc">
              <a:avLst>
                <a:gd name="adj1" fmla="val 16200000"/>
                <a:gd name="adj2" fmla="val 21392748"/>
              </a:avLst>
            </a:prstGeom>
            <a:ln>
              <a:head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11">
                  <a:extLst>
                    <a:ext uri="{FF2B5EF4-FFF2-40B4-BE49-F238E27FC236}">
                      <a16:creationId xmlns:a16="http://schemas.microsoft.com/office/drawing/2014/main" id="{0A08C67D-33B8-F0C1-4DBF-4DD8E4F3DA91}"/>
                    </a:ext>
                  </a:extLst>
                </p:cNvPr>
                <p:cNvSpPr txBox="1"/>
                <p:nvPr/>
              </p:nvSpPr>
              <p:spPr>
                <a:xfrm>
                  <a:off x="1125533" y="3476270"/>
                  <a:ext cx="2155309" cy="97808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lstStyle/>
                <a:p>
                  <a:pPr marL="0" marR="0"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𝐶𝑎</m:t>
                            </m:r>
                          </m:e>
                          <m:sup>
                            <m:r>
                              <a:rPr lang="en-US" sz="24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2+</m:t>
                            </m:r>
                          </m:sup>
                        </m:sSup>
                      </m:oMath>
                    </m:oMathPara>
                  </a14:m>
                  <a:endParaRPr lang="en-US" sz="12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44" name="TextBox 11">
                  <a:extLst>
                    <a:ext uri="{FF2B5EF4-FFF2-40B4-BE49-F238E27FC236}">
                      <a16:creationId xmlns:a16="http://schemas.microsoft.com/office/drawing/2014/main" id="{0A08C67D-33B8-F0C1-4DBF-4DD8E4F3DA9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5533" y="3476270"/>
                  <a:ext cx="2155309" cy="978089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665F8A7-BBAA-8D72-6F35-1722AB03D882}"/>
              </a:ext>
            </a:extLst>
          </p:cNvPr>
          <p:cNvGrpSpPr/>
          <p:nvPr/>
        </p:nvGrpSpPr>
        <p:grpSpPr>
          <a:xfrm>
            <a:off x="7498176" y="4398027"/>
            <a:ext cx="4533804" cy="1569660"/>
            <a:chOff x="7975674" y="4431089"/>
            <a:chExt cx="4533804" cy="156966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806C2D7C-7755-CFE3-1474-326612DA79A2}"/>
                    </a:ext>
                  </a:extLst>
                </p:cNvPr>
                <p:cNvSpPr txBox="1"/>
                <p:nvPr/>
              </p:nvSpPr>
              <p:spPr>
                <a:xfrm>
                  <a:off x="8397237" y="4431089"/>
                  <a:ext cx="4112241" cy="15696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dirty="0"/>
                    <a:t>Dissolving </a:t>
                  </a:r>
                  <a14:m>
                    <m:oMath xmlns:m="http://schemas.openxmlformats.org/officeDocument/2006/math">
                      <m:r>
                        <a:rPr lang="en-US" sz="2400" i="1" kern="120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𝐶𝑎𝐶</m:t>
                      </m:r>
                      <m:sSub>
                        <m:sSubPr>
                          <m:ctrlPr>
                            <a:rPr lang="en-US" sz="240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en-US" sz="240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3</m:t>
                          </m:r>
                        </m:sub>
                      </m:sSub>
                    </m:oMath>
                  </a14:m>
                  <a:r>
                    <a:rPr lang="en-US" sz="1200" dirty="0">
                      <a:latin typeface="Times New Roman" panose="02020603050405020304" pitchFamily="18" charset="0"/>
                    </a:rPr>
                    <a:t> </a:t>
                  </a:r>
                  <a:r>
                    <a:rPr lang="en-US" sz="2400" dirty="0"/>
                    <a:t>(limestone) from the sea floor: </a:t>
                  </a:r>
                  <a:r>
                    <a:rPr lang="en-US" sz="2400" b="1" dirty="0"/>
                    <a:t>thousands of years</a:t>
                  </a:r>
                  <a:r>
                    <a:rPr lang="en-US" sz="2400" dirty="0"/>
                    <a:t> (unless you have concentrated HCl handy) </a:t>
                  </a:r>
                </a:p>
              </p:txBody>
            </p:sp>
          </mc:Choice>
          <mc:Fallback xmlns="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806C2D7C-7755-CFE3-1474-326612DA79A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97237" y="4431089"/>
                  <a:ext cx="4112241" cy="1569660"/>
                </a:xfrm>
                <a:prstGeom prst="rect">
                  <a:avLst/>
                </a:prstGeom>
                <a:blipFill>
                  <a:blip r:embed="rId13"/>
                  <a:stretch>
                    <a:fillRect l="-2462" t="-2419" b="-806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Right Brace 8">
              <a:extLst>
                <a:ext uri="{FF2B5EF4-FFF2-40B4-BE49-F238E27FC236}">
                  <a16:creationId xmlns:a16="http://schemas.microsoft.com/office/drawing/2014/main" id="{750E93D3-6651-965C-12AB-3AF37DFAD357}"/>
                </a:ext>
              </a:extLst>
            </p:cNvPr>
            <p:cNvSpPr/>
            <p:nvPr/>
          </p:nvSpPr>
          <p:spPr>
            <a:xfrm>
              <a:off x="7975674" y="4567234"/>
              <a:ext cx="306211" cy="1433515"/>
            </a:xfrm>
            <a:prstGeom prst="rightBrac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82EB371-DBED-98BA-9024-4F3B148759FC}"/>
              </a:ext>
            </a:extLst>
          </p:cNvPr>
          <p:cNvGrpSpPr/>
          <p:nvPr/>
        </p:nvGrpSpPr>
        <p:grpSpPr>
          <a:xfrm>
            <a:off x="7498176" y="1990540"/>
            <a:ext cx="4533804" cy="2225141"/>
            <a:chOff x="7975674" y="5306184"/>
            <a:chExt cx="4533804" cy="2225142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4BCE431-DF0D-172D-C029-E1C7F1CB7D09}"/>
                </a:ext>
              </a:extLst>
            </p:cNvPr>
            <p:cNvSpPr txBox="1"/>
            <p:nvPr/>
          </p:nvSpPr>
          <p:spPr>
            <a:xfrm>
              <a:off x="8419990" y="5997282"/>
              <a:ext cx="408948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Ocean chemistry: </a:t>
              </a:r>
              <a:r>
                <a:rPr lang="en-US" sz="2400" b="1" dirty="0"/>
                <a:t>minutes</a:t>
              </a:r>
            </a:p>
          </p:txBody>
        </p:sp>
        <p:sp>
          <p:nvSpPr>
            <p:cNvPr id="13" name="Right Brace 12">
              <a:extLst>
                <a:ext uri="{FF2B5EF4-FFF2-40B4-BE49-F238E27FC236}">
                  <a16:creationId xmlns:a16="http://schemas.microsoft.com/office/drawing/2014/main" id="{9B5E8A18-B125-571D-F28D-EF7AA29A05E1}"/>
                </a:ext>
              </a:extLst>
            </p:cNvPr>
            <p:cNvSpPr/>
            <p:nvPr/>
          </p:nvSpPr>
          <p:spPr>
            <a:xfrm>
              <a:off x="7975674" y="5306184"/>
              <a:ext cx="266139" cy="2225142"/>
            </a:xfrm>
            <a:prstGeom prst="rightBrac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4427814-204E-30FF-3616-41B709173EC6}"/>
              </a:ext>
            </a:extLst>
          </p:cNvPr>
          <p:cNvGrpSpPr/>
          <p:nvPr/>
        </p:nvGrpSpPr>
        <p:grpSpPr>
          <a:xfrm>
            <a:off x="7478299" y="804301"/>
            <a:ext cx="4553681" cy="1200329"/>
            <a:chOff x="7975674" y="4796849"/>
            <a:chExt cx="4553681" cy="2959899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CE133030-8164-C57C-4B12-8BFDA37B9488}"/>
                    </a:ext>
                  </a:extLst>
                </p:cNvPr>
                <p:cNvSpPr txBox="1"/>
                <p:nvPr/>
              </p:nvSpPr>
              <p:spPr>
                <a:xfrm>
                  <a:off x="8437558" y="4796849"/>
                  <a:ext cx="4091797" cy="29598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dirty="0"/>
                    <a:t>Solvation of </a:t>
                  </a:r>
                  <a14:m>
                    <m:oMath xmlns:m="http://schemas.openxmlformats.org/officeDocument/2006/math">
                      <m:r>
                        <a:rPr lang="en-US" sz="2400" i="1" kern="120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𝐶</m:t>
                      </m:r>
                      <m:sSub>
                        <m:sSubPr>
                          <m:ctrlPr>
                            <a:rPr lang="en-US" sz="240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en-US" sz="240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</m:oMath>
                  </a14:m>
                  <a:r>
                    <a:rPr lang="en-US" sz="1200" dirty="0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  </a:t>
                  </a:r>
                  <a:r>
                    <a:rPr lang="en-US" sz="2400" dirty="0"/>
                    <a:t>in oceans: </a:t>
                  </a:r>
                  <a:r>
                    <a:rPr lang="en-US" sz="2400" b="1" dirty="0"/>
                    <a:t>50-100 years</a:t>
                  </a:r>
                  <a:r>
                    <a:rPr lang="en-US" sz="2400" dirty="0"/>
                    <a:t> (unless you have a </a:t>
                  </a:r>
                  <a14:m>
                    <m:oMath xmlns:m="http://schemas.openxmlformats.org/officeDocument/2006/math">
                      <m:r>
                        <a:rPr lang="en-US" sz="2400" i="1" kern="120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𝐶</m:t>
                      </m:r>
                      <m:sSub>
                        <m:sSubPr>
                          <m:ctrlPr>
                            <a:rPr lang="en-US" sz="240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en-US" sz="240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 kern="12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</m:oMath>
                  </a14:m>
                  <a:r>
                    <a:rPr lang="en-US" sz="2400" dirty="0"/>
                    <a:t>tank and a bubbler)</a:t>
                  </a:r>
                </a:p>
              </p:txBody>
            </p:sp>
          </mc:Choice>
          <mc:Fallback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CE133030-8164-C57C-4B12-8BFDA37B948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37558" y="4796849"/>
                  <a:ext cx="4091797" cy="2959899"/>
                </a:xfrm>
                <a:prstGeom prst="rect">
                  <a:avLst/>
                </a:prstGeom>
                <a:blipFill>
                  <a:blip r:embed="rId14"/>
                  <a:stretch>
                    <a:fillRect l="-2477" t="-3158" r="-929" b="-105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" name="Right Brace 15">
              <a:extLst>
                <a:ext uri="{FF2B5EF4-FFF2-40B4-BE49-F238E27FC236}">
                  <a16:creationId xmlns:a16="http://schemas.microsoft.com/office/drawing/2014/main" id="{784138F8-10D3-BD4F-7506-C20E70AC7A3C}"/>
                </a:ext>
              </a:extLst>
            </p:cNvPr>
            <p:cNvSpPr/>
            <p:nvPr/>
          </p:nvSpPr>
          <p:spPr>
            <a:xfrm>
              <a:off x="7975674" y="5169746"/>
              <a:ext cx="306211" cy="2361581"/>
            </a:xfrm>
            <a:prstGeom prst="rightBrac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012301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</TotalTime>
  <Words>202</Words>
  <Application>Microsoft Macintosh PowerPoint</Application>
  <PresentationFormat>Widescreen</PresentationFormat>
  <Paragraphs>28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1" baseType="lpstr">
      <vt:lpstr>Arial</vt:lpstr>
      <vt:lpstr>Calibri</vt:lpstr>
      <vt:lpstr>Calibri Light</vt:lpstr>
      <vt:lpstr>Cambria Math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Steven</dc:creator>
  <cp:lastModifiedBy>Steven</cp:lastModifiedBy>
  <cp:revision>6</cp:revision>
  <dcterms:created xsi:type="dcterms:W3CDTF">2023-10-18T15:30:59Z</dcterms:created>
  <dcterms:modified xsi:type="dcterms:W3CDTF">2023-11-10T01:24:14Z</dcterms:modified>
</cp:coreProperties>
</file>